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7" r:id="rId16"/>
    <p:sldId id="278" r:id="rId17"/>
    <p:sldId id="279" r:id="rId18"/>
    <p:sldId id="280" r:id="rId19"/>
    <p:sldId id="281" r:id="rId20"/>
    <p:sldId id="26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7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871075" cy="2288540"/>
          </a:xfrm>
        </p:spPr>
        <p:txBody>
          <a:bodyPr/>
          <a:lstStyle/>
          <a:p>
            <a:r>
              <a:rPr lang="en-US" sz="6600" b="1" u="sng">
                <a:latin typeface="Times New Roman" panose="02020603050405020304" charset="0"/>
                <a:cs typeface="Times New Roman" panose="02020603050405020304" charset="0"/>
              </a:rPr>
              <a:t>Môn</a:t>
            </a:r>
            <a:r>
              <a:rPr lang="en-US" sz="6600" b="1">
                <a:latin typeface="Times New Roman" panose="02020603050405020304" charset="0"/>
                <a:cs typeface="Times New Roman" panose="02020603050405020304" charset="0"/>
              </a:rPr>
              <a:t> : Tự nhiên và xã hội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6430" y="3771900"/>
            <a:ext cx="10919460" cy="2503170"/>
          </a:xfrm>
        </p:spPr>
        <p:txBody>
          <a:bodyPr/>
          <a:lstStyle/>
          <a:p>
            <a:r>
              <a:rPr lang="en-US" sz="6600" b="1" u="sng">
                <a:latin typeface="Times New Roman" panose="02020603050405020304" charset="0"/>
                <a:cs typeface="Times New Roman" panose="02020603050405020304" charset="0"/>
              </a:rPr>
              <a:t>Chủ đề</a:t>
            </a:r>
            <a:r>
              <a:rPr lang="en-US" sz="6600" b="1">
                <a:latin typeface="Times New Roman" panose="02020603050405020304" charset="0"/>
                <a:cs typeface="Times New Roman" panose="02020603050405020304" charset="0"/>
              </a:rPr>
              <a:t> : Trường học</a:t>
            </a:r>
          </a:p>
          <a:p>
            <a:r>
              <a:rPr lang="en-US" sz="6600" b="1" i="1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</a:rPr>
              <a:t>Gv : Lê Thị Lan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8"/>
      </p:transition>
    </mc:Choice>
    <mc:Fallback xmlns=""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0955" y="1019810"/>
            <a:ext cx="9438005" cy="4824730"/>
          </a:xfrm>
        </p:spPr>
        <p:txBody>
          <a:bodyPr/>
          <a:lstStyle/>
          <a:p>
            <a:pPr marL="0" indent="0">
              <a:buNone/>
            </a:pPr>
            <a:r>
              <a:rPr lang="en-US" sz="60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marL="0" indent="0">
              <a:buNone/>
            </a:pPr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>Theo các em , trò chơi nào là an toàn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990" y="365125"/>
            <a:ext cx="5145405" cy="3489325"/>
          </a:xfrm>
          <a:prstGeom prst="rect">
            <a:avLst/>
          </a:prstGeom>
        </p:spPr>
      </p:pic>
      <p:pic>
        <p:nvPicPr>
          <p:cNvPr id="4" name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740" y="312420"/>
            <a:ext cx="4721860" cy="3542030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920" y="3347085"/>
            <a:ext cx="4142740" cy="3482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921000"/>
            <a:ext cx="1690370" cy="14211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9230" y="2493645"/>
            <a:ext cx="1690370" cy="14211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980" y="4342130"/>
            <a:ext cx="1690370" cy="1421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0455" y="1049655"/>
            <a:ext cx="9669145" cy="4633595"/>
          </a:xfrm>
        </p:spPr>
        <p:txBody>
          <a:bodyPr/>
          <a:lstStyle/>
          <a:p>
            <a:endParaRPr lang="en-US"/>
          </a:p>
          <a:p>
            <a:pPr marL="0" indent="0">
              <a:buNone/>
            </a:pPr>
            <a:r>
              <a:rPr lang="en-US">
                <a:latin typeface="HP001 4H" panose="020B0603050302020204" charset="0"/>
                <a:cs typeface="HP001 4H" panose="020B0603050302020204" charset="0"/>
              </a:rPr>
              <a:t> </a:t>
            </a:r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>Theo các em , trò chơi nào nguy hiểm và không nên chơi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4469" b="2832"/>
          <a:stretch>
            <a:fillRect/>
          </a:stretch>
        </p:blipFill>
        <p:spPr>
          <a:xfrm>
            <a:off x="495935" y="164465"/>
            <a:ext cx="4803775" cy="503682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135" y="365125"/>
            <a:ext cx="6140450" cy="5013325"/>
          </a:xfrm>
          <a:prstGeom prst="rect">
            <a:avLst/>
          </a:prstGeom>
        </p:spPr>
      </p:pic>
      <p:pic>
        <p:nvPicPr>
          <p:cNvPr id="7" name="Picture 6" descr="png-clipart-x-signage-computer-icons-encapsulated-postscript-wrong-miscellaneous-angle-thumbnail-removebg-preview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925060"/>
            <a:ext cx="1919605" cy="1908810"/>
          </a:xfrm>
          <a:prstGeom prst="rect">
            <a:avLst/>
          </a:prstGeom>
        </p:spPr>
      </p:pic>
      <p:pic>
        <p:nvPicPr>
          <p:cNvPr id="9" name="Picture 8" descr="png-clipart-x-signage-computer-icons-encapsulated-postscript-wrong-miscellaneous-angle-thumbnail-removebg-preview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3350" y="4810125"/>
            <a:ext cx="2035175" cy="2023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Grp="1" noChangeAspect="1"/>
          </p:cNvPicPr>
          <p:nvPr>
            <p:ph idx="1"/>
          </p:nvPr>
        </p:nvPicPr>
        <p:blipFill>
          <a:blip r:embed="rId2"/>
          <a:srcRect l="12354" r="13142" b="190"/>
          <a:stretch>
            <a:fillRect/>
          </a:stretch>
        </p:blipFill>
        <p:spPr>
          <a:xfrm>
            <a:off x="1473200" y="1372870"/>
            <a:ext cx="9659620" cy="53447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s 3"/>
          <p:cNvSpPr/>
          <p:nvPr/>
        </p:nvSpPr>
        <p:spPr>
          <a:xfrm>
            <a:off x="139700" y="22860"/>
            <a:ext cx="11910060" cy="11277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An và các bạn sử dụng các đồ dùng trong trường như thế nào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5"/>
          <p:cNvPicPr>
            <a:picLocks noGrp="1" noChangeAspect="1"/>
          </p:cNvPicPr>
          <p:nvPr>
            <p:ph idx="1"/>
          </p:nvPr>
        </p:nvPicPr>
        <p:blipFill>
          <a:blip r:embed="rId2"/>
          <a:srcRect l="13914" r="13142" b="-511"/>
          <a:stretch>
            <a:fillRect/>
          </a:stretch>
        </p:blipFill>
        <p:spPr>
          <a:xfrm>
            <a:off x="694055" y="400685"/>
            <a:ext cx="7812405" cy="60559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s 3"/>
          <p:cNvSpPr/>
          <p:nvPr/>
        </p:nvSpPr>
        <p:spPr>
          <a:xfrm>
            <a:off x="8080375" y="1211580"/>
            <a:ext cx="35464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xếp sách gọn gàng sau khi đọc xong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/>
          <p:cNvPicPr>
            <a:picLocks noGrp="1" noChangeAspect="1"/>
          </p:cNvPicPr>
          <p:nvPr>
            <p:ph idx="1"/>
          </p:nvPr>
        </p:nvPicPr>
        <p:blipFill>
          <a:blip r:embed="rId2"/>
          <a:srcRect l="13159" t="467" r="13142" b="1342"/>
          <a:stretch>
            <a:fillRect/>
          </a:stretch>
        </p:blipFill>
        <p:spPr>
          <a:xfrm>
            <a:off x="5975985" y="365125"/>
            <a:ext cx="6022340" cy="57429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s 3"/>
          <p:cNvSpPr/>
          <p:nvPr/>
        </p:nvSpPr>
        <p:spPr>
          <a:xfrm>
            <a:off x="1127125" y="1418590"/>
            <a:ext cx="3506470" cy="402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khóa vòi nước sau khi dùng xong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rcRect l="12871" r="14571" b="2962"/>
          <a:stretch>
            <a:fillRect/>
          </a:stretch>
        </p:blipFill>
        <p:spPr>
          <a:xfrm>
            <a:off x="330835" y="466090"/>
            <a:ext cx="7875905" cy="59258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s 3"/>
          <p:cNvSpPr/>
          <p:nvPr/>
        </p:nvSpPr>
        <p:spPr>
          <a:xfrm>
            <a:off x="7929880" y="1010920"/>
            <a:ext cx="3707130" cy="500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tắt máy tính sau khi học xong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10"/>
          <p:cNvPicPr>
            <a:picLocks noGrp="1" noChangeAspect="1"/>
          </p:cNvPicPr>
          <p:nvPr>
            <p:ph idx="1"/>
          </p:nvPr>
        </p:nvPicPr>
        <p:blipFill>
          <a:blip r:embed="rId2"/>
          <a:srcRect l="12871" r="12748" b="1809"/>
          <a:stretch>
            <a:fillRect/>
          </a:stretch>
        </p:blipFill>
        <p:spPr>
          <a:xfrm>
            <a:off x="199390" y="82550"/>
            <a:ext cx="11598275" cy="673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Grp="1" noChangeAspect="1"/>
          </p:cNvPicPr>
          <p:nvPr>
            <p:ph idx="1"/>
          </p:nvPr>
        </p:nvPicPr>
        <p:blipFill>
          <a:blip r:embed="rId2"/>
          <a:srcRect l="12486" r="12231" b="890"/>
          <a:stretch>
            <a:fillRect/>
          </a:stretch>
        </p:blipFill>
        <p:spPr>
          <a:xfrm>
            <a:off x="55880" y="20320"/>
            <a:ext cx="12080240" cy="6837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85" y="1825625"/>
            <a:ext cx="11492865" cy="4351655"/>
          </a:xfrm>
        </p:spPr>
        <p:txBody>
          <a:bodyPr/>
          <a:lstStyle/>
          <a:p>
            <a:pPr marL="0" indent="0" algn="ctr">
              <a:buNone/>
            </a:pPr>
            <a:r>
              <a:rPr lang="en-US" sz="9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9600" b="1" u="sng">
                <a:latin typeface="Times New Roman" panose="02020603050405020304" charset="0"/>
                <a:cs typeface="Times New Roman" panose="02020603050405020304" charset="0"/>
              </a:rPr>
              <a:t>Bài 7:</a:t>
            </a:r>
            <a:r>
              <a:rPr lang="en-US" sz="96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marL="0" indent="0" algn="ctr">
              <a:buNone/>
            </a:pPr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Hoạt động ở trường em</a:t>
            </a:r>
          </a:p>
          <a:p>
            <a:pPr marL="0" indent="0" algn="ctr">
              <a:buNone/>
            </a:pPr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(T2)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heel spokes="8"/>
      </p:transition>
    </mc:Choice>
    <mc:Fallback xmlns=""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465" y="1221105"/>
            <a:ext cx="11201400" cy="4956175"/>
          </a:xfrm>
        </p:spPr>
        <p:txBody>
          <a:bodyPr/>
          <a:lstStyle/>
          <a:p>
            <a:endParaRPr lang="en-US" sz="80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8000">
                <a:latin typeface="HP001 4H" panose="020B0603050302020204" charset="0"/>
                <a:cs typeface="HP001 4H" panose="020B0603050302020204" charset="0"/>
              </a:rPr>
              <a:t>Cảm ơn các bạn . Hẹn gặp các bạn ở buổi học sau.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28955"/>
            <a:ext cx="10725150" cy="3752215"/>
          </a:xfrm>
        </p:spPr>
        <p:txBody>
          <a:bodyPr/>
          <a:lstStyle/>
          <a:p>
            <a:pPr marL="0" indent="0">
              <a:buNone/>
            </a:pPr>
            <a:r>
              <a:rPr lang="en-US" sz="3200">
                <a:latin typeface="HP001 4H" panose="020B0603050302020204" charset="0"/>
                <a:cs typeface="HP001 4H" panose="020B0603050302020204" charset="0"/>
              </a:rPr>
              <a:t>  </a:t>
            </a:r>
          </a:p>
          <a:p>
            <a:pPr marL="0" indent="0">
              <a:buNone/>
            </a:pPr>
            <a:r>
              <a:rPr lang="en-US" sz="440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5400">
                <a:latin typeface="HP001 4H" panose="020B0603050302020204" charset="0"/>
                <a:cs typeface="HP001 4H" panose="020B0603050302020204" charset="0"/>
              </a:rPr>
              <a:t>Quan sát tranh và cho biết :</a:t>
            </a:r>
          </a:p>
          <a:p>
            <a:pPr marL="0" indent="0">
              <a:buNone/>
            </a:pPr>
            <a:r>
              <a:rPr lang="en-US" sz="5400">
                <a:latin typeface="HP001 4H" panose="020B0603050302020204" charset="0"/>
                <a:cs typeface="HP001 4H" panose="020B0603050302020204" charset="0"/>
              </a:rPr>
              <a:t>    + An và các bạn tham gia những trò chơi gì 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2"/>
          <p:cNvPicPr>
            <a:picLocks noGrp="1" noChangeAspect="1"/>
          </p:cNvPicPr>
          <p:nvPr>
            <p:ph idx="1"/>
          </p:nvPr>
        </p:nvPicPr>
        <p:blipFill>
          <a:blip r:embed="rId2"/>
          <a:srcRect l="11730" r="11821" b="-1955"/>
          <a:stretch>
            <a:fillRect/>
          </a:stretch>
        </p:blipFill>
        <p:spPr>
          <a:xfrm>
            <a:off x="166370" y="33020"/>
            <a:ext cx="11874500" cy="688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s 4"/>
          <p:cNvSpPr/>
          <p:nvPr/>
        </p:nvSpPr>
        <p:spPr>
          <a:xfrm>
            <a:off x="1047115" y="3942080"/>
            <a:ext cx="3094355" cy="147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nhảy lò cò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34790" y="932180"/>
            <a:ext cx="6579235" cy="4873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s 4"/>
          <p:cNvSpPr/>
          <p:nvPr/>
        </p:nvSpPr>
        <p:spPr>
          <a:xfrm>
            <a:off x="633095" y="4839335"/>
            <a:ext cx="2821305" cy="117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đá cầu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90240" y="713105"/>
            <a:ext cx="6199505" cy="4650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2905" y="1250950"/>
            <a:ext cx="5180330" cy="4355465"/>
          </a:xfrm>
          <a:prstGeom prst="rect">
            <a:avLst/>
          </a:prstGeom>
        </p:spPr>
      </p:pic>
      <p:sp>
        <p:nvSpPr>
          <p:cNvPr id="5" name="Rectangles 4"/>
          <p:cNvSpPr/>
          <p:nvPr/>
        </p:nvSpPr>
        <p:spPr>
          <a:xfrm>
            <a:off x="7324090" y="4244340"/>
            <a:ext cx="292163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nhảy dây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l="4469" b="2832"/>
          <a:stretch>
            <a:fillRect/>
          </a:stretch>
        </p:blipFill>
        <p:spPr>
          <a:xfrm>
            <a:off x="1630680" y="937260"/>
            <a:ext cx="4628515" cy="478282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619240" y="3962400"/>
            <a:ext cx="3082925" cy="150114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đu cây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86960" y="854075"/>
            <a:ext cx="6535420" cy="5335270"/>
          </a:xfrm>
          <a:prstGeom prst="rect">
            <a:avLst/>
          </a:prstGeom>
        </p:spPr>
      </p:pic>
      <p:sp>
        <p:nvSpPr>
          <p:cNvPr id="5" name="Rectangles 4"/>
          <p:cNvSpPr/>
          <p:nvPr/>
        </p:nvSpPr>
        <p:spPr>
          <a:xfrm>
            <a:off x="502920" y="2964815"/>
            <a:ext cx="4756150" cy="211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chạy giỡn trên cầu thang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</Words>
  <Application>Microsoft Office PowerPoint</Application>
  <PresentationFormat>Custom</PresentationFormat>
  <Paragraphs>24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Môn : Tự nhiên và xã hội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 : Tự nhiên và xã hội</dc:title>
  <dc:creator>DELL</dc:creator>
  <cp:lastModifiedBy>ASUS</cp:lastModifiedBy>
  <cp:revision>67</cp:revision>
  <dcterms:created xsi:type="dcterms:W3CDTF">2021-11-19T16:11:00Z</dcterms:created>
  <dcterms:modified xsi:type="dcterms:W3CDTF">2021-11-27T07:56:46Z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